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>
        <p:scale>
          <a:sx n="66" d="100"/>
          <a:sy n="66" d="100"/>
        </p:scale>
        <p:origin x="-87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5821-0610-4880-A912-E0DD4EFC5CC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A81-69E3-4688-B875-C1B9C4DA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6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5821-0610-4880-A912-E0DD4EFC5CC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A81-69E3-4688-B875-C1B9C4DA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8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5821-0610-4880-A912-E0DD4EFC5CC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A81-69E3-4688-B875-C1B9C4DA29A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1569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5821-0610-4880-A912-E0DD4EFC5CC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A81-69E3-4688-B875-C1B9C4DA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39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5821-0610-4880-A912-E0DD4EFC5CC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A81-69E3-4688-B875-C1B9C4DA29A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0940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5821-0610-4880-A912-E0DD4EFC5CC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A81-69E3-4688-B875-C1B9C4DA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18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5821-0610-4880-A912-E0DD4EFC5CC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A81-69E3-4688-B875-C1B9C4DA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7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5821-0610-4880-A912-E0DD4EFC5CC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A81-69E3-4688-B875-C1B9C4DA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0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5821-0610-4880-A912-E0DD4EFC5CC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A81-69E3-4688-B875-C1B9C4DA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28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5821-0610-4880-A912-E0DD4EFC5CC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A81-69E3-4688-B875-C1B9C4DA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5821-0610-4880-A912-E0DD4EFC5CC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A81-69E3-4688-B875-C1B9C4DA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9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5821-0610-4880-A912-E0DD4EFC5CC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A81-69E3-4688-B875-C1B9C4DA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5821-0610-4880-A912-E0DD4EFC5CC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A81-69E3-4688-B875-C1B9C4DA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8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5821-0610-4880-A912-E0DD4EFC5CC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A81-69E3-4688-B875-C1B9C4DA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8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5821-0610-4880-A912-E0DD4EFC5CC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A81-69E3-4688-B875-C1B9C4DA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4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5821-0610-4880-A912-E0DD4EFC5CC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A81-69E3-4688-B875-C1B9C4DA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4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5821-0610-4880-A912-E0DD4EFC5CC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F0B6A81-69E3-4688-B875-C1B9C4DA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5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Претензионные письма.</a:t>
            </a:r>
            <a:br>
              <a:rPr lang="ru-RU" sz="3200" dirty="0" smtClean="0"/>
            </a:br>
            <a:r>
              <a:rPr lang="ru-RU" sz="3200" dirty="0" smtClean="0"/>
              <a:t>Исковые </a:t>
            </a:r>
            <a:r>
              <a:rPr lang="ru-RU" sz="3200" dirty="0" smtClean="0"/>
              <a:t>заявления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sz="3200" dirty="0" smtClean="0"/>
              <a:t>Преподаватель</a:t>
            </a:r>
            <a:endParaRPr lang="ru-RU" sz="3200" dirty="0" smtClean="0"/>
          </a:p>
          <a:p>
            <a:pPr algn="r"/>
            <a:r>
              <a:rPr lang="ru-RU" sz="3200" dirty="0" err="1" smtClean="0"/>
              <a:t>Дембицкая</a:t>
            </a:r>
            <a:r>
              <a:rPr lang="ru-RU" sz="3200" dirty="0" smtClean="0"/>
              <a:t> Е.В.</a:t>
            </a:r>
            <a:endParaRPr lang="ru-RU" sz="3200" dirty="0"/>
          </a:p>
        </p:txBody>
      </p:sp>
      <p:pic>
        <p:nvPicPr>
          <p:cNvPr id="5122" name="Picture 2" descr="https://im0-tub-ru.yandex.net/i?id=7a1471bef1acc8c542d919434a4e07b2&amp;ref=rim&amp;n=33&amp;w=225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7" y="1592943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lubkuzmich.ru/img-post/news/chto%20za%20100/%D0%B7%D0%B0%D0%BA%D0%BE%D0%BD%D1%8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72" y="422516"/>
            <a:ext cx="4161518" cy="234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0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исковых заявлений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4" y="1202646"/>
            <a:ext cx="5752495" cy="506752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 Исковые заявления о </a:t>
            </a:r>
            <a:r>
              <a:rPr lang="ru-RU" dirty="0" smtClean="0"/>
              <a:t>признании</a:t>
            </a:r>
            <a:endParaRPr lang="ru-RU" dirty="0"/>
          </a:p>
          <a:p>
            <a:r>
              <a:rPr lang="ru-RU" dirty="0"/>
              <a:t>Иск о признании – иск, направленный на подтверждение судом существования или </a:t>
            </a:r>
            <a:r>
              <a:rPr lang="ru-RU" dirty="0" smtClean="0"/>
              <a:t>отсутствия </a:t>
            </a:r>
            <a:r>
              <a:rPr lang="ru-RU" dirty="0"/>
              <a:t>определенного </a:t>
            </a:r>
            <a:r>
              <a:rPr lang="ru-RU" dirty="0" smtClean="0"/>
              <a:t>правоотношения.</a:t>
            </a:r>
          </a:p>
          <a:p>
            <a:r>
              <a:rPr lang="ru-RU" dirty="0" smtClean="0"/>
              <a:t>2.</a:t>
            </a:r>
            <a:r>
              <a:rPr lang="ru-RU" dirty="0">
                <a:solidFill>
                  <a:srgbClr val="333333"/>
                </a:solidFill>
              </a:rPr>
              <a:t>  </a:t>
            </a:r>
            <a:r>
              <a:rPr lang="ru-RU" i="1" dirty="0">
                <a:solidFill>
                  <a:srgbClr val="333333"/>
                </a:solidFill>
              </a:rPr>
              <a:t>Исковые заявления о присуждении</a:t>
            </a:r>
            <a:endParaRPr lang="ru-RU" dirty="0">
              <a:solidFill>
                <a:srgbClr val="333333"/>
              </a:solidFill>
            </a:endParaRPr>
          </a:p>
          <a:p>
            <a:r>
              <a:rPr lang="ru-RU" dirty="0">
                <a:solidFill>
                  <a:srgbClr val="333333"/>
                </a:solidFill>
              </a:rPr>
              <a:t>Иск о присуждении – это иск, направленный на принудительное исполнение подтвержденной судом обязанности ответчика(передать денежные суммы, имущество, освободить жилое помещение, земельный участок)</a:t>
            </a:r>
          </a:p>
          <a:p>
            <a:r>
              <a:rPr lang="ru-RU" dirty="0" smtClean="0"/>
              <a:t>3.Исковые </a:t>
            </a:r>
            <a:r>
              <a:rPr lang="ru-RU" dirty="0"/>
              <a:t>заявления о </a:t>
            </a:r>
            <a:r>
              <a:rPr lang="ru-RU" dirty="0" smtClean="0"/>
              <a:t>преобразовании</a:t>
            </a:r>
            <a:endParaRPr lang="ru-RU" dirty="0"/>
          </a:p>
          <a:p>
            <a:r>
              <a:rPr lang="ru-RU" dirty="0"/>
              <a:t>Иск о преобразовании – это иск, направленный на прекращение, изменение, либо на возникновение нового материального </a:t>
            </a:r>
            <a:r>
              <a:rPr lang="ru-RU" dirty="0" smtClean="0"/>
              <a:t>правоотношения.</a:t>
            </a:r>
            <a:endParaRPr lang="ru-RU" dirty="0"/>
          </a:p>
        </p:txBody>
      </p:sp>
      <p:pic>
        <p:nvPicPr>
          <p:cNvPr id="10242" name="Picture 2" descr="https://urist50.ru/wp-content/uploads/2020/03/posledstviya-neyavki-v-s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09" y="1567544"/>
            <a:ext cx="5058832" cy="40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8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искового заявления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04687"/>
            <a:ext cx="8596668" cy="4836676"/>
          </a:xfrm>
        </p:spPr>
        <p:txBody>
          <a:bodyPr>
            <a:normAutofit/>
          </a:bodyPr>
          <a:lstStyle/>
          <a:p>
            <a:r>
              <a:rPr lang="ru-RU" dirty="0"/>
              <a:t>1. Вводная часть искового заявления - в правом верхнем углу вводной </a:t>
            </a:r>
            <a:r>
              <a:rPr lang="ru-RU" dirty="0" smtClean="0"/>
              <a:t>части</a:t>
            </a:r>
            <a:endParaRPr lang="ru-RU" dirty="0"/>
          </a:p>
          <a:p>
            <a:r>
              <a:rPr lang="ru-RU" dirty="0"/>
              <a:t>заявления указывается:</a:t>
            </a:r>
          </a:p>
          <a:p>
            <a:r>
              <a:rPr lang="ru-RU" dirty="0" smtClean="0"/>
              <a:t>· </a:t>
            </a:r>
            <a:r>
              <a:rPr lang="ru-RU" dirty="0"/>
              <a:t>наименование суда первой инстанции, в который подается заявление, т.е. мировому судье какого судебного участка, какому районному (областному, военному и т.д.) суду оно адресуется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· приводятся Ф.И.О. и место жительства (почтовый адрес) истца-гражданина. При подаче заявления организацией указываются ее организационно-правовая форма, фирменное наименование и место нахождения. При подаче искового заявления несколькими истцами соответствующие сведения приводятся в каждом из них. Могут быть указаны также номера телефонов, факсов, адреса электронной почты истца (истцов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· соответствующие сведения указываются и об ответчике (ответчиках); третьих лиц;</a:t>
            </a:r>
          </a:p>
        </p:txBody>
      </p:sp>
    </p:spTree>
    <p:extLst>
      <p:ext uri="{BB962C8B-B14F-4D97-AF65-F5344CB8AC3E}">
        <p14:creationId xmlns:p14="http://schemas.microsoft.com/office/powerpoint/2010/main" val="108968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Структура искового заявления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51429"/>
            <a:ext cx="8596668" cy="4589933"/>
          </a:xfrm>
        </p:spPr>
        <p:txBody>
          <a:bodyPr/>
          <a:lstStyle/>
          <a:p>
            <a:r>
              <a:rPr lang="ru-RU" dirty="0" smtClean="0"/>
              <a:t>Мотивировочная </a:t>
            </a:r>
            <a:r>
              <a:rPr lang="ru-RU" dirty="0"/>
              <a:t>часть искового заявления - излагается в произвольной форме, но обязательно должна содержать указание на то, в чем заключается нарушение или угроза нарушения прав, свобод или охраняемых законом интересов истца. </a:t>
            </a:r>
            <a:endParaRPr lang="ru-RU" dirty="0" smtClean="0"/>
          </a:p>
          <a:p>
            <a:r>
              <a:rPr lang="ru-RU" dirty="0" smtClean="0"/>
              <a:t>Истец </a:t>
            </a:r>
            <a:r>
              <a:rPr lang="ru-RU" dirty="0"/>
              <a:t>должен сослаться на обстоятельства, на которых основывает свой иск, а также привести доказательства, подтверждающие эти обстоятельства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Истец должен сослаться на законы и иные нормативные акты, которые суд, по его мнению, должен будет применить при рассмотрении гражданского дела.</a:t>
            </a:r>
          </a:p>
        </p:txBody>
      </p:sp>
      <p:pic>
        <p:nvPicPr>
          <p:cNvPr id="11266" name="Picture 2" descr="http://files.sudrf.ru/2826/user/sayt/baza_sud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49" y="4598966"/>
            <a:ext cx="2529394" cy="18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73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Структура искового заявления</a:t>
            </a:r>
          </a:p>
        </p:txBody>
      </p:sp>
      <p:pic>
        <p:nvPicPr>
          <p:cNvPr id="12290" name="Picture 2" descr="https://www.costeninsurance.com/wp-content/uploads/2014/03/Fotolia_40707668_Subscription_Monthly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33" y="1785257"/>
            <a:ext cx="3746106" cy="384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75657"/>
            <a:ext cx="5259009" cy="486570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3. Просительная часть искового заявления - содержит просьбу истца удовлетворить его требования. В ней указываются и способ защиты нарушенного или оспариваемого права, например: признать право собственности, взыскать определенную сумму денег, не чинить препятствий в пользовании имуществом и т.д. Здесь может быть сформулирована просьба истца, например, об истребовании доказательств; об обеспечении иска и т.д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Приложения к исковому заявлению - здесь указывается перечень прилагаемых к исковому заявлению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1670331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Реквизиты искового заявления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91771"/>
            <a:ext cx="8596668" cy="474959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Реквизиты искового заявления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1. Наименование арбитража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2. Наименование и адреса спорящих организаций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3. Наименование министерств или ведомств, в систему которых входят спорящие организации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4. Изложение сущности спора и обстоятельств, служащих основанием для иска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5. Ссылки на нормативные акты и доказательства, подтверждающие изложение обстоятельств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6. Требования истца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7. Причины возражения другой стороны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8. Сумма иска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9. Дата подачи заявления и подпись руководителя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конце искового заявления указывается приложение: перечень документов, прилагаемых к заявлению. Для отдельных категорий споров перечень документов, подлежащих представлению в арбитраж, указывается в инструктивных письмах. Исковое заявление направляется заказной корреспонденцией в адрес Арбитражного суда или передаётся непосредственно в канцелярию суда.</a:t>
            </a:r>
          </a:p>
        </p:txBody>
      </p:sp>
    </p:spTree>
    <p:extLst>
      <p:ext uri="{BB962C8B-B14F-4D97-AF65-F5344CB8AC3E}">
        <p14:creationId xmlns:p14="http://schemas.microsoft.com/office/powerpoint/2010/main" val="281957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77333" y="145576"/>
            <a:ext cx="8596668" cy="7096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Формуляр искового заявления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303" y="919165"/>
            <a:ext cx="3930555" cy="5432425"/>
          </a:xfrm>
          <a:prstGeom prst="rect">
            <a:avLst/>
          </a:prstGeom>
        </p:spPr>
      </p:pic>
      <p:pic>
        <p:nvPicPr>
          <p:cNvPr id="3074" name="Picture 2" descr="https://2urist.ru/wp-content/uploads/2017/11/%D0%B1%D0%BB%D0%B0%D0%BD%D0%BA%D0%B8-%D0%B8%D1%81%D0%BA%D0%BE%D0%B2%D1%8B%D1%85-%D0%B7%D0%B0%D1%8F%D0%B2%D0%BB%D0%B5%D0%BD%D0%B8%D0%B9-%D0%B2-%D1%81%D1%83%D0%B4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3" y="1052286"/>
            <a:ext cx="3869871" cy="515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86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85" y="-100083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Заполненный образец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631" y="800512"/>
            <a:ext cx="4722126" cy="5637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s://minprirodarb.ru/wp-content/uploads/2020/03/48ee9d6c8311207bc20d2286c401eb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55" y="798286"/>
            <a:ext cx="5423134" cy="5544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1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3789"/>
            <a:ext cx="8596668" cy="4597573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1.Что такое претензионное письмо?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2.Причины претензий.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3.Правила оформления претензионных писем.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4.Сроки и порядок ответа на письмо претензию.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5.Образец претензионного письма.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6.Исковое заявление.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7.Виды исковых заявлений.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8-10.Структура искового заявления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11.Реквизиты искового заявления.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12.Формуляр искового заявления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13.Заполненный образец иска.</a:t>
            </a:r>
          </a:p>
          <a:p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148" name="Picture 4" descr="https://www.1obl.ru/upload/resize_cache/iblock/8b7/1000_563_2/8b7fc8a60116f84569bf75cc202a07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96" y="1524003"/>
            <a:ext cx="4846689" cy="27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99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претензионное письмо.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4971"/>
            <a:ext cx="8596668" cy="45463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Претензионное письмо (рекламация) - документ, в котором содержится претензия партнеру (продавцу, компании, оказывающей услуги) за неисполнение (или некачественное исполнение) условий договора (продажи, обслуживания).</a:t>
            </a:r>
          </a:p>
        </p:txBody>
      </p:sp>
      <p:pic>
        <p:nvPicPr>
          <p:cNvPr id="7170" name="Picture 2" descr="https://zakonportal.ru/wp-content/uploads/2020/09/ZHaloba-na-sudyu-v-kvalifikatsionnuyu-kollegiyu-sud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43" y="4242653"/>
            <a:ext cx="3209018" cy="206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8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Причины претензии.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0457"/>
            <a:ext cx="8596668" cy="456090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взыскание </a:t>
            </a:r>
            <a:r>
              <a:rPr lang="ru-RU" sz="2800" dirty="0"/>
              <a:t>недоимки по налогам, сборам и страховым взносам; </a:t>
            </a:r>
            <a:endParaRPr lang="ru-RU" sz="2800" dirty="0" smtClean="0"/>
          </a:p>
          <a:p>
            <a:r>
              <a:rPr lang="ru-RU" sz="2800" dirty="0" smtClean="0"/>
              <a:t>споры </a:t>
            </a:r>
            <a:r>
              <a:rPr lang="ru-RU" sz="2800" dirty="0"/>
              <a:t>о расторжении договоров аренды и найма; </a:t>
            </a:r>
            <a:endParaRPr lang="ru-RU" sz="2800" dirty="0" smtClean="0"/>
          </a:p>
          <a:p>
            <a:r>
              <a:rPr lang="ru-RU" sz="2800" dirty="0" smtClean="0"/>
              <a:t>споры </a:t>
            </a:r>
            <a:r>
              <a:rPr lang="ru-RU" sz="2800" dirty="0"/>
              <a:t>по договорам ОСАГО; </a:t>
            </a:r>
            <a:r>
              <a:rPr lang="ru-RU" sz="2800" dirty="0" smtClean="0"/>
              <a:t>проблемы, связанные </a:t>
            </a:r>
            <a:r>
              <a:rPr lang="ru-RU" sz="2800" dirty="0"/>
              <a:t>с доставкой груза или пассажиров всеми видами транспорта; </a:t>
            </a:r>
            <a:endParaRPr lang="ru-RU" sz="2800" dirty="0" smtClean="0"/>
          </a:p>
          <a:p>
            <a:r>
              <a:rPr lang="ru-RU" sz="2800" dirty="0"/>
              <a:t>п</a:t>
            </a:r>
            <a:r>
              <a:rPr lang="ru-RU" sz="2800" dirty="0" smtClean="0"/>
              <a:t>роблемы</a:t>
            </a:r>
            <a:r>
              <a:rPr lang="ru-RU" sz="2800" dirty="0" smtClean="0"/>
              <a:t>, </a:t>
            </a:r>
            <a:r>
              <a:rPr lang="ru-RU" sz="2800" dirty="0"/>
              <a:t>связанных с туризмом; </a:t>
            </a:r>
            <a:endParaRPr lang="ru-RU" sz="2800" dirty="0" smtClean="0"/>
          </a:p>
          <a:p>
            <a:r>
              <a:rPr lang="ru-RU" sz="2800" dirty="0" smtClean="0"/>
              <a:t>защита </a:t>
            </a:r>
            <a:r>
              <a:rPr lang="ru-RU" sz="2800" dirty="0"/>
              <a:t>исключительных </a:t>
            </a:r>
            <a:r>
              <a:rPr lang="ru-RU" sz="2800" dirty="0" smtClean="0"/>
              <a:t>прав. </a:t>
            </a:r>
            <a:endParaRPr lang="ru-RU" sz="2800" dirty="0"/>
          </a:p>
        </p:txBody>
      </p:sp>
      <p:pic>
        <p:nvPicPr>
          <p:cNvPr id="8194" name="Picture 2" descr="https://avatars.mds.yandex.net/get-zen_doc/3957666/pub_5f54cadb72b2bd46977bf513_5f54d1f4f7495128e42ef077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40" y="2960913"/>
            <a:ext cx="3338391" cy="227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6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54586"/>
            <a:ext cx="9601196" cy="1303867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Правила оформления претензионных писем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12686"/>
            <a:ext cx="9601196" cy="461987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Шапка документа — здесь прописываются реквизиты адресата (ФИО, адрес местонахождения, наименование компании, контактные сведения), а также данные заявителя (ФИО, номер телефона и адрес регистрации). Если отправителем рекламации является юридическое лицо, в шапке документа с правой стороны указываются регистрационные сведения данного экземпляра исходящей корреспонденции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Основная часть сведений раскрывается в нескольких </a:t>
            </a:r>
            <a:r>
              <a:rPr lang="ru-RU" dirty="0" smtClean="0"/>
              <a:t>аспектах: 44 </a:t>
            </a:r>
            <a:r>
              <a:rPr lang="ru-RU" dirty="0" err="1"/>
              <a:t>фз</a:t>
            </a:r>
            <a:endParaRPr lang="ru-RU" dirty="0"/>
          </a:p>
          <a:p>
            <a:r>
              <a:rPr lang="ru-RU" dirty="0"/>
              <a:t>описательный блок — детализация хронологии сделки и ключевых моментов, связанных с заключением договоренностей;</a:t>
            </a:r>
          </a:p>
          <a:p>
            <a:r>
              <a:rPr lang="ru-RU" dirty="0"/>
              <a:t>декларация нарушений — здесь, ссылаясь на действующее соглашение, а также нормативные акты, заявитель должен прописать факты невыполнения обязательств контрагентом;</a:t>
            </a:r>
          </a:p>
          <a:p>
            <a:r>
              <a:rPr lang="ru-RU" dirty="0"/>
              <a:t>блок требований — перечень притязаний стороны, потерпевшей убытки, а также сроки их реализации. В данной части заявитель также ссылается на право обращения в суд в случае их игнорирования.</a:t>
            </a:r>
          </a:p>
          <a:p>
            <a:r>
              <a:rPr lang="ru-RU" dirty="0"/>
              <a:t>В претензии также дается перечень документов, которыми подкрепляются заявленные сведения и связанные с ними требования: фото- и видеоматериалы, показания свидетелей, заключения экспертов и пр.</a:t>
            </a:r>
          </a:p>
        </p:txBody>
      </p:sp>
    </p:spTree>
    <p:extLst>
      <p:ext uri="{BB962C8B-B14F-4D97-AF65-F5344CB8AC3E}">
        <p14:creationId xmlns:p14="http://schemas.microsoft.com/office/powerpoint/2010/main" val="194452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55009"/>
            <a:ext cx="8596668" cy="10008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Сроки и порядок ответа на письмо претензию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87634"/>
            <a:ext cx="8596668" cy="3880773"/>
          </a:xfrm>
        </p:spPr>
        <p:txBody>
          <a:bodyPr/>
          <a:lstStyle/>
          <a:p>
            <a:r>
              <a:rPr lang="ru-RU" dirty="0"/>
              <a:t>В течение указанного в договоре периода контрагент обязуется принять к рассмотрению такую рекламацию и подготовить по ней ответ. В случае отсутствия ответа в течение конкретного срока (к примеру, 14 дней, 30 дней), претензионное письмо считается принятым автоматически, а значит — пострадавшая сторона имеет полное право на обращение в судебную инстанцию</a:t>
            </a:r>
            <a:r>
              <a:rPr lang="ru-RU" dirty="0" smtClean="0"/>
              <a:t>.</a:t>
            </a:r>
          </a:p>
          <a:p>
            <a:r>
              <a:rPr lang="ru-RU" dirty="0"/>
              <a:t>В большинстве случаев после получения официального отказного письма пострадавшая сторона инициирует разбирательства с требованием возмещения убытков посредством искового заявления в арбитражный суд</a:t>
            </a:r>
          </a:p>
        </p:txBody>
      </p:sp>
    </p:spTree>
    <p:extLst>
      <p:ext uri="{BB962C8B-B14F-4D97-AF65-F5344CB8AC3E}">
        <p14:creationId xmlns:p14="http://schemas.microsoft.com/office/powerpoint/2010/main" val="165009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Образец письма претензии.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9363" y="1596574"/>
            <a:ext cx="5181996" cy="4677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s://buro12.ru/wp-content/uploads/pretenziya-na-vozvrat-nekachestvennoj-obuvi-obrazec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1641024"/>
            <a:ext cx="5208819" cy="470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304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tz-pomarino.ru/wp-content/uploads/pretenziya-o-vozvrate-denezhnyh-sredstv-za-tovar-priobretennyj-v-inter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68741"/>
            <a:ext cx="5146493" cy="61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htrafsud.ru/wp-content/uploads/2018/09/3-pretenzija-turoperatoru-1024x5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046390"/>
            <a:ext cx="97536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8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7881"/>
          </a:xfrm>
        </p:spPr>
        <p:txBody>
          <a:bodyPr/>
          <a:lstStyle/>
          <a:p>
            <a:pPr algn="ctr"/>
            <a:r>
              <a:rPr lang="ru-RU" dirty="0" smtClean="0"/>
              <a:t>Исковое заявление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7481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err="1">
                <a:solidFill>
                  <a:srgbClr val="333333"/>
                </a:solidFill>
                <a:latin typeface="Arial" panose="020B0604020202020204" pitchFamily="34" charset="0"/>
              </a:rPr>
              <a:t>Исково́е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</a:rPr>
              <a:t>заявление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 — документ, внешняя форма выражения </a:t>
            </a:r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</a:rPr>
              <a:t>иска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. Форма и содержание устанавливаются в статьях 131 и 132 Гражданского процессуального Кодекса РФ: наименования суда, в который подаётся </a:t>
            </a:r>
            <a:r>
              <a:rPr lang="ru-RU" sz="28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заявление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; наименование истца, его место жительства или, если истцом является организация. </a:t>
            </a:r>
            <a:endParaRPr lang="ru-RU" sz="28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</a:rPr>
              <a:t>Исковое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заявление подается в суд в письменной форме. Оно может быть подано на личном приеме у судьи, через канцелярию суда либо путем направления его по почте в суд.</a:t>
            </a:r>
            <a:endParaRPr lang="ru-RU" sz="2800" dirty="0"/>
          </a:p>
        </p:txBody>
      </p:sp>
      <p:pic>
        <p:nvPicPr>
          <p:cNvPr id="9218" name="Picture 2" descr="https://static1.bigstockphoto.com/4/3/3/large2/334231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502" y="4375117"/>
            <a:ext cx="2224365" cy="232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6477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852</Words>
  <Application>Microsoft Office PowerPoint</Application>
  <PresentationFormat>Произвольный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Претензионные письма. Исковые заявления </vt:lpstr>
      <vt:lpstr>План</vt:lpstr>
      <vt:lpstr>Что такое претензионное письмо.</vt:lpstr>
      <vt:lpstr>Причины претензии.</vt:lpstr>
      <vt:lpstr>Правила оформления претензионных писем</vt:lpstr>
      <vt:lpstr>Сроки и порядок ответа на письмо претензию</vt:lpstr>
      <vt:lpstr>Образец письма претензии.</vt:lpstr>
      <vt:lpstr>Презентация PowerPoint</vt:lpstr>
      <vt:lpstr>Исковое заявление</vt:lpstr>
      <vt:lpstr>Виды исковых заявлений</vt:lpstr>
      <vt:lpstr>Структура искового заявления</vt:lpstr>
      <vt:lpstr>Структура искового заявления</vt:lpstr>
      <vt:lpstr>Структура искового заявления</vt:lpstr>
      <vt:lpstr>Реквизиты искового заявления</vt:lpstr>
      <vt:lpstr>Формуляр искового заявления</vt:lpstr>
      <vt:lpstr>Заполненный образец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оформления претензионных писем. Формуляр искового заявления требования к его оформлению </dc:title>
  <dc:creator>Максим</dc:creator>
  <cp:lastModifiedBy>User</cp:lastModifiedBy>
  <cp:revision>11</cp:revision>
  <dcterms:created xsi:type="dcterms:W3CDTF">2020-11-27T10:10:44Z</dcterms:created>
  <dcterms:modified xsi:type="dcterms:W3CDTF">2020-11-30T09:12:41Z</dcterms:modified>
</cp:coreProperties>
</file>